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89" r:id="rId3"/>
    <p:sldId id="257" r:id="rId4"/>
    <p:sldId id="288" r:id="rId5"/>
    <p:sldId id="273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дрей Тихонов" initials="АТ" lastIdx="1" clrIdx="0">
    <p:extLst>
      <p:ext uri="{19B8F6BF-5375-455C-9EA6-DF929625EA0E}">
        <p15:presenceInfo xmlns:p15="http://schemas.microsoft.com/office/powerpoint/2012/main" userId="ba3625f4af34b59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80601" autoAdjust="0"/>
  </p:normalViewPr>
  <p:slideViewPr>
    <p:cSldViewPr snapToGrid="0">
      <p:cViewPr varScale="1">
        <p:scale>
          <a:sx n="79" d="100"/>
          <a:sy n="79" d="100"/>
        </p:scale>
        <p:origin x="12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36F0E-E507-4CBC-8067-88F5566605E1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42807-E93D-411B-AD61-3F5FC1BED1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201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242807-E93D-411B-AD61-3F5FC1BED1E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312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242807-E93D-411B-AD61-3F5FC1BED1E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940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242807-E93D-411B-AD61-3F5FC1BED1E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402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DF4BD4-A2A4-43E9-B665-28027778B7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9330D2D-86B6-4ADF-9B80-839C9328F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B40E76-B831-4B06-B2C9-223ECD4F8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D9A5-099D-422B-885A-6D0E9C3A59E8}" type="datetime1">
              <a:rPr lang="ru-RU" smtClean="0"/>
              <a:pPr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27AC3D-CE7B-4ADF-9E71-245135932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4F73CA-CBC2-4FA9-80DB-FB40A8259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39D5-93C3-4D28-9D64-891D813FB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945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595AC2-1F0A-4724-8960-FAC618FC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E475C2E-2C00-4F47-A13F-6B0550C73E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FD061D-64DC-4CF1-A2EC-FE5611D9A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04173-7626-4CD4-8741-B036DE431A4F}" type="datetime1">
              <a:rPr lang="ru-RU" smtClean="0"/>
              <a:pPr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6A6540-82AB-409E-AEBB-82154FE43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8604DD-D23A-4863-A0B8-7D4F65C7D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39D5-93C3-4D28-9D64-891D813FB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51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7C6970B-A665-4284-A8CA-BACB61AF0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6E4C30D-09A5-4C5F-A56D-F748A50933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23CEEB-D171-4031-BFC0-DE957C55B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78CD-D939-4C83-998E-E88A6ADA701D}" type="datetime1">
              <a:rPr lang="ru-RU" smtClean="0"/>
              <a:pPr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AF911E-15A3-45AB-8764-D4838A087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FB2E53-10D6-4328-8056-393D7BDA1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39D5-93C3-4D28-9D64-891D813FB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21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6C4A6F-BE26-42EA-AF21-2AF9EAD4C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824588-26C9-43E0-9585-54AC25B9D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0E8E0F-756A-4CE7-9FB2-564006420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56D06-CDFD-47FD-A8F7-03C71D1F0EA2}" type="datetime1">
              <a:rPr lang="ru-RU" smtClean="0"/>
              <a:pPr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542989-62E4-4FB2-9CF6-47B34959D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7A4427-FE92-4DDE-ABFD-D3B77A2E1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39D5-93C3-4D28-9D64-891D813FB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101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E81A24-2FB1-4663-BE56-726A22D66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5785B67-D1A8-43E2-B14F-FDE7EFCAEF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3CB5CF-3267-40F9-BF05-E2F26E982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E94B-3B9E-46F2-8A94-1385DD611391}" type="datetime1">
              <a:rPr lang="ru-RU" smtClean="0"/>
              <a:pPr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512AAE-3377-4395-AA09-1B45F814A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017638-91E8-437B-B66E-AF71513C0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39D5-93C3-4D28-9D64-891D813FB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548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A20843-F831-4E54-8263-8212D84F1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184512-C32E-41AD-80B7-101E3E8B5F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30628F-19DE-4F38-B0FD-4D58B43EB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B4900EC-8F8D-470E-9D42-F92C15D60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3CB9C-038A-4DB4-A8AA-0A6C1DA86172}" type="datetime1">
              <a:rPr lang="ru-RU" smtClean="0"/>
              <a:pPr/>
              <a:t>25.04.2025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E985CA4-8DFB-4064-B8C1-7885A4C0C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628D529-28D5-4E55-8DB7-8EFEE618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39D5-93C3-4D28-9D64-891D813FB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958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9074C9-167D-4F2E-9818-F9263DEAD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CE2D0A0-5680-4D96-BA55-3AC0DCC07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93C371-7437-49E6-91CE-28D9F8A490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60864A7-309F-41B8-8E08-E9DFA76FBA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8CECBED-623E-4190-AEC1-A58A49D76C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12BDE1D-A78C-4056-9898-A5804D961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6C53-9270-416C-A231-3CD3A197779F}" type="datetime1">
              <a:rPr lang="ru-RU" smtClean="0"/>
              <a:pPr/>
              <a:t>25.04.2025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0A56401-6CB4-4ABB-A0DD-46C85F1EC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00051EF-C5AA-4D7C-9D2E-6802420D8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39D5-93C3-4D28-9D64-891D813FB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713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61A3C3-0D78-43D0-872A-DC1258DE0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8F455C0-414D-4BFE-BE03-9C736FCA5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BB3FB-C964-45E3-9F17-477B64AF673F}" type="datetime1">
              <a:rPr lang="ru-RU" smtClean="0"/>
              <a:pPr/>
              <a:t>25.04.2025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A89C22A-694C-4B2B-B895-691C39EA1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F95CC60-E9CA-4CE0-A793-7A2A1B184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39D5-93C3-4D28-9D64-891D813FB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67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0429176-8462-4430-87BE-F0B37A3CF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7C09-3001-472D-B477-FD45DDE93160}" type="datetime1">
              <a:rPr lang="ru-RU" smtClean="0"/>
              <a:pPr/>
              <a:t>25.04.2025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09A33EE-B69F-4403-8ADD-3C403DDE7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B5A83F2-0879-43F5-8DE8-2EC3E29C7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39D5-93C3-4D28-9D64-891D813FB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124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41CC86-506F-480E-B92F-9CEF644A6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D0B0E6-FD09-42F4-A3F4-8AE86FD3A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810F8D3-F6F0-4598-BDEE-951CE01C65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82F7ACE-B574-4190-B7F7-5FA5A7CE3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7900-FE23-46B5-96ED-D123E6E7AC53}" type="datetime1">
              <a:rPr lang="ru-RU" smtClean="0"/>
              <a:pPr/>
              <a:t>25.04.2025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513B273-E329-431C-BDDA-E9D6462E9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4130C3D-B62D-4B2F-8D2F-0B5DB05B9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39D5-93C3-4D28-9D64-891D813FB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110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929B17-4EFF-4E18-8A48-C5407F73B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7C82481-93D7-42C2-BFB5-2AC95DBC00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E5F051C-ED5F-490F-B613-74B6CE0C0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DB969FE-957E-4428-B62A-FB86C904E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035E-134D-437A-BB86-6AE993C3C1EB}" type="datetime1">
              <a:rPr lang="ru-RU" smtClean="0"/>
              <a:pPr/>
              <a:t>25.04.2025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3E9989-9ACE-45A9-8A38-32C1BFFF9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CDF4BE-5CA3-4BF6-BCA0-033CE77AF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39D5-93C3-4D28-9D64-891D813FB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726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07D7B0-669F-4122-8D6C-2BF99CDE5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5C536B1-2E46-40F4-B8AA-9618F1628A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D511FD-4F71-41B8-B368-A2EDFC912F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0D50F-EADC-4F52-A65A-40523473FA8F}" type="datetime1">
              <a:rPr lang="ru-RU" smtClean="0"/>
              <a:pPr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377BDE-D0A4-493A-B67B-1E67747BBB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CF9402-C33A-4EFD-AFAE-F127C3F6EA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A39D5-93C3-4D28-9D64-891D813FB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56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AD6AE0-4D74-4BB4-9372-A547D47DC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8240" y="3071778"/>
            <a:ext cx="9899904" cy="2387600"/>
          </a:xfrm>
        </p:spPr>
        <p:txBody>
          <a:bodyPr>
            <a:normAutofit fontScale="90000"/>
          </a:bodyPr>
          <a:lstStyle/>
          <a:p>
            <a:pPr>
              <a:tabLst>
                <a:tab pos="536575" algn="l"/>
              </a:tabLst>
            </a:pPr>
            <a:r>
              <a:rPr lang="ru-RU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Межтканевой хромосомный мозаицизм в компартментах бластоцисты человека: </a:t>
            </a:r>
            <a:br>
              <a:rPr lang="ru-RU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ru-RU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проблема интерпретации результатов </a:t>
            </a:r>
            <a:br>
              <a:rPr lang="ru-RU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ru-RU" sz="36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преимплантационного</a:t>
            </a:r>
            <a:r>
              <a:rPr lang="ru-RU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генетического тестирования</a:t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Тихонов А.В., Ефимова О.А., Малышева О.В., Комарова Е.М., </a:t>
            </a:r>
            <a:r>
              <a:rPr lang="ru-RU" sz="22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Тапильская</a:t>
            </a:r>
            <a:r>
              <a:rPr lang="ru-RU" sz="2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Н.И., </a:t>
            </a:r>
            <a:r>
              <a:rPr lang="ru-RU" sz="22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Пендина</a:t>
            </a:r>
            <a:r>
              <a:rPr lang="ru-RU" sz="2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А.А.</a:t>
            </a:r>
            <a:br>
              <a:rPr lang="ru-RU" sz="2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НИИ акушерства, гинекологии и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репродуктологии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им.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Д.О.Отта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tixonov5790@gmail.com</a:t>
            </a:r>
            <a:b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A5B3E8-6F4E-4B84-B066-41EAC02DBD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8240" y="5209830"/>
            <a:ext cx="9899904" cy="1463655"/>
          </a:xfrm>
        </p:spPr>
        <p:txBody>
          <a:bodyPr>
            <a:normAutofit fontScale="92500" lnSpcReduction="20000"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XI Съезд Российского общества медицинских генетиков с международным участием</a:t>
            </a:r>
          </a:p>
          <a:p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12-15 мая 2025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100" u="sng" dirty="0">
                <a:latin typeface="Arial" panose="020B0604020202020204" pitchFamily="34" charset="0"/>
                <a:cs typeface="Arial" panose="020B0604020202020204" pitchFamily="34" charset="0"/>
              </a:rPr>
              <a:t>Финансирование: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исследование выполнено в рамках ПНИ №1024062500021-3-3.2.2.</a:t>
            </a:r>
          </a:p>
        </p:txBody>
      </p:sp>
      <p:sp>
        <p:nvSpPr>
          <p:cNvPr id="7" name="Text Box 32">
            <a:extLst>
              <a:ext uri="{FF2B5EF4-FFF2-40B4-BE49-F238E27FC236}">
                <a16:creationId xmlns:a16="http://schemas.microsoft.com/office/drawing/2014/main" id="{409800DB-8474-4F05-ACC5-57FB9DB20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1999"/>
            <a:ext cx="17312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757488" eaLnBrk="0" fontAlgn="base" hangingPunct="0">
              <a:spcBef>
                <a:spcPct val="0"/>
              </a:spcBef>
              <a:spcAft>
                <a:spcPct val="0"/>
              </a:spcAft>
              <a:defRPr sz="5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757488" eaLnBrk="0" fontAlgn="base" hangingPunct="0">
              <a:spcBef>
                <a:spcPct val="0"/>
              </a:spcBef>
              <a:spcAft>
                <a:spcPct val="0"/>
              </a:spcAft>
              <a:defRPr sz="5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757488" eaLnBrk="0" fontAlgn="base" hangingPunct="0">
              <a:spcBef>
                <a:spcPct val="0"/>
              </a:spcBef>
              <a:spcAft>
                <a:spcPct val="0"/>
              </a:spcAft>
              <a:defRPr sz="5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757488" eaLnBrk="0" fontAlgn="base" hangingPunct="0">
              <a:spcBef>
                <a:spcPct val="0"/>
              </a:spcBef>
              <a:spcAft>
                <a:spcPct val="0"/>
              </a:spcAft>
              <a:defRPr sz="5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dirty="0"/>
              <a:t>ФГБНУ НИИ </a:t>
            </a:r>
            <a:r>
              <a:rPr lang="ru-RU" altLang="ru-RU" sz="1400" dirty="0" err="1"/>
              <a:t>АГиР</a:t>
            </a:r>
            <a:r>
              <a:rPr lang="ru-RU" altLang="ru-RU" sz="1400" dirty="0"/>
              <a:t> им. </a:t>
            </a:r>
            <a:r>
              <a:rPr lang="ru-RU" altLang="ru-RU" sz="1400" dirty="0" err="1"/>
              <a:t>Д.О.Отта</a:t>
            </a:r>
            <a:endParaRPr lang="en-US" altLang="ru-RU" sz="1400" dirty="0"/>
          </a:p>
        </p:txBody>
      </p:sp>
      <p:pic>
        <p:nvPicPr>
          <p:cNvPr id="8" name="Picture 77" descr="F:\ESHG 2020 Berlin 06-09.06.2020\Отта лого.jpg">
            <a:extLst>
              <a:ext uri="{FF2B5EF4-FFF2-40B4-BE49-F238E27FC236}">
                <a16:creationId xmlns:a16="http://schemas.microsoft.com/office/drawing/2014/main" id="{F1CF0848-A495-443E-BF0A-ABACE301F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632" y="14941"/>
            <a:ext cx="972000" cy="1147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D643B80C-8B36-C3D7-4CE8-F1B18A396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329" y="1"/>
            <a:ext cx="1857670" cy="1857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32">
            <a:extLst>
              <a:ext uri="{FF2B5EF4-FFF2-40B4-BE49-F238E27FC236}">
                <a16:creationId xmlns:a16="http://schemas.microsoft.com/office/drawing/2014/main" id="{0C905428-3442-E8E0-A6B0-696F41304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5289" y="1843087"/>
            <a:ext cx="17312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757488" eaLnBrk="0" fontAlgn="base" hangingPunct="0">
              <a:spcBef>
                <a:spcPct val="0"/>
              </a:spcBef>
              <a:spcAft>
                <a:spcPct val="0"/>
              </a:spcAft>
              <a:defRPr sz="5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757488" eaLnBrk="0" fontAlgn="base" hangingPunct="0">
              <a:spcBef>
                <a:spcPct val="0"/>
              </a:spcBef>
              <a:spcAft>
                <a:spcPct val="0"/>
              </a:spcAft>
              <a:defRPr sz="5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757488" eaLnBrk="0" fontAlgn="base" hangingPunct="0">
              <a:spcBef>
                <a:spcPct val="0"/>
              </a:spcBef>
              <a:spcAft>
                <a:spcPct val="0"/>
              </a:spcAft>
              <a:defRPr sz="5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757488" eaLnBrk="0" fontAlgn="base" hangingPunct="0">
              <a:spcBef>
                <a:spcPct val="0"/>
              </a:spcBef>
              <a:spcAft>
                <a:spcPct val="0"/>
              </a:spcAft>
              <a:defRPr sz="5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dirty="0"/>
              <a:t>РОМГ</a:t>
            </a:r>
            <a:endParaRPr lang="en-US" altLang="ru-RU" sz="1400" dirty="0"/>
          </a:p>
        </p:txBody>
      </p:sp>
    </p:spTree>
    <p:extLst>
      <p:ext uri="{BB962C8B-B14F-4D97-AF65-F5344CB8AC3E}">
        <p14:creationId xmlns:p14="http://schemas.microsoft.com/office/powerpoint/2010/main" val="2159325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FC523D8-3AB8-DAAD-852D-56C5B3C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4793"/>
            <a:ext cx="10515600" cy="34291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За последние годы ПГТ-А стало широко применяться</a:t>
            </a:r>
            <a:r>
              <a:rPr lang="en-US" sz="2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Однако, вопреки ожиданиям, внедрение ПГТ-А существенно не улучшило клинические исходы ВРТ. В связи с этим возникло предположение о возможном несоответствии результатов ПГТ-А и истинной генетической конституции бластоцисты. Такое несоответствие может быть обусловлено:</a:t>
            </a:r>
          </a:p>
          <a:p>
            <a:pPr algn="just"/>
            <a:r>
              <a:rPr lang="ru-RU" sz="2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особенностями методик биопсии </a:t>
            </a:r>
            <a:r>
              <a:rPr lang="ru-RU" sz="20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ТЭ </a:t>
            </a:r>
            <a:r>
              <a:rPr lang="ru-RU" sz="2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и методами анализа в рамках ПГТ-А,</a:t>
            </a:r>
            <a:endParaRPr lang="en-US" sz="20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истинно биологическим причинами, такими как: </a:t>
            </a:r>
          </a:p>
          <a:p>
            <a:pPr marL="901700" algn="just">
              <a:buFont typeface="Wingdings" panose="05000000000000000000" pitchFamily="2" charset="2"/>
              <a:buChar char="Ø"/>
            </a:pPr>
            <a:r>
              <a:rPr lang="ru-RU" sz="2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коррекция анеуплоидии, приводящая к нормализации хромосомного набора, </a:t>
            </a:r>
          </a:p>
          <a:p>
            <a:pPr marL="901700" algn="just">
              <a:buFont typeface="Wingdings" panose="05000000000000000000" pitchFamily="2" charset="2"/>
              <a:buChar char="Ø"/>
            </a:pPr>
            <a:r>
              <a:rPr lang="ru-RU" sz="2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истинным или ограниченным тканевым хромосомным </a:t>
            </a:r>
            <a:r>
              <a:rPr lang="ru-RU" sz="2000" b="1" u="sng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мозаицизмом</a:t>
            </a:r>
            <a:r>
              <a:rPr lang="ru-RU" sz="2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02C9870-CC67-CF70-10D7-AA40896FB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39D5-93C3-4D28-9D64-891D813FBB59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E780687B-8E45-A5ED-0521-8E2C1460A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30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800" b="1" dirty="0" err="1">
                <a:latin typeface="Arial" panose="020B0604020202020204" pitchFamily="34" charset="0"/>
                <a:cs typeface="Arial" panose="020B0604020202020204" pitchFamily="34" charset="0"/>
              </a:rPr>
              <a:t>Предимплантационное</a:t>
            </a:r>
            <a:r>
              <a:rPr lang="ru-RU" sz="3800" b="1" dirty="0">
                <a:latin typeface="Arial" panose="020B0604020202020204" pitchFamily="34" charset="0"/>
                <a:cs typeface="Arial" panose="020B0604020202020204" pitchFamily="34" charset="0"/>
              </a:rPr>
              <a:t> генетическое тестирование анеуплоидий (ПГТ-А)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391D3A-53F6-7311-B45A-4F23927E6905}"/>
              </a:ext>
            </a:extLst>
          </p:cNvPr>
          <p:cNvSpPr txBox="1"/>
          <p:nvPr/>
        </p:nvSpPr>
        <p:spPr>
          <a:xfrm>
            <a:off x="838200" y="4363617"/>
            <a:ext cx="10515600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Мозаицизм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– состояние, при котором в организме существует два и/или более клонов клеток, отличающихся набором хромосом.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Результат </a:t>
            </a:r>
            <a:r>
              <a:rPr lang="ru-RU" sz="2000" u="sng" dirty="0">
                <a:latin typeface="Arial" panose="020B0604020202020204" pitchFamily="34" charset="0"/>
                <a:cs typeface="Arial" panose="020B0604020202020204" pitchFamily="34" charset="0"/>
              </a:rPr>
              <a:t>ПГТ-А отражает хромосомную конституцию только клеток ТЭ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но не клеток ВКМ. При этом хромосомный набор в клетках ТЭ может отличаться от такового в клетках ВКМ. </a:t>
            </a:r>
          </a:p>
        </p:txBody>
      </p:sp>
    </p:spTree>
    <p:extLst>
      <p:ext uri="{BB962C8B-B14F-4D97-AF65-F5344CB8AC3E}">
        <p14:creationId xmlns:p14="http://schemas.microsoft.com/office/powerpoint/2010/main" val="4045532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5CAD45-E7F3-4A84-87A3-22AD80E40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39D5-93C3-4D28-9D64-891D813FBB59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52727BFD-B294-4245-7964-0FF583B9C5DA}"/>
              </a:ext>
            </a:extLst>
          </p:cNvPr>
          <p:cNvSpPr txBox="1">
            <a:spLocks/>
          </p:cNvSpPr>
          <p:nvPr/>
        </p:nvSpPr>
        <p:spPr>
          <a:xfrm>
            <a:off x="838200" y="-3302"/>
            <a:ext cx="10515600" cy="8357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800" b="1" dirty="0">
                <a:latin typeface="Arial" panose="020B0604020202020204" pitchFamily="34" charset="0"/>
                <a:cs typeface="Arial" panose="020B0604020202020204" pitchFamily="34" charset="0"/>
              </a:rPr>
              <a:t>Цель</a:t>
            </a:r>
          </a:p>
        </p:txBody>
      </p:sp>
      <p:pic>
        <p:nvPicPr>
          <p:cNvPr id="15" name="Рисунок 14" descr="Изображение выглядит как текст, снимок экрана, диаграмма, Шрифт">
            <a:extLst>
              <a:ext uri="{FF2B5EF4-FFF2-40B4-BE49-F238E27FC236}">
                <a16:creationId xmlns:a16="http://schemas.microsoft.com/office/drawing/2014/main" id="{FB930ED7-AD51-1754-919A-43FC03B567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3" y="2456117"/>
            <a:ext cx="9731146" cy="315715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89E38BF-7197-0EA2-645A-5E8995C17D07}"/>
              </a:ext>
            </a:extLst>
          </p:cNvPr>
          <p:cNvSpPr txBox="1"/>
          <p:nvPr/>
        </p:nvSpPr>
        <p:spPr>
          <a:xfrm>
            <a:off x="633984" y="5630029"/>
            <a:ext cx="1094841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ХМА на платформе </a:t>
            </a:r>
            <a:r>
              <a:rPr lang="ru-RU" sz="14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Agilent</a:t>
            </a:r>
            <a:r>
              <a:rPr lang="ru-RU" sz="1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Cytogenomics</a:t>
            </a:r>
            <a:r>
              <a:rPr lang="ru-RU" sz="1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V3.0 (США)</a:t>
            </a:r>
            <a:r>
              <a:rPr lang="ru-RU" sz="14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FISH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 ядрах клеток ТЭ и ВКМ проводили с использованием ДНК-зондов к хромосомам 13 (район 13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q14.2), 16 (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район 16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q11.2 Satellite II), 18 (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район 18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p11.1–q11.1 Alpha Satellite), 21 (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район 21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q22.13–q22.2), 22 (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район 22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q11.2) (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Vysis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MultiVysion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PB Multi-Color FISH Probe Kit (Abbott Molecular,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США)) и Х (район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Xp22.3 (KAL1)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околоцентромерный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район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Xp11.1-q11.1 Alpha Satellite DNA (DXZ1)) (Abbott Molecular,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США).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A783E1C-9636-9E02-34B0-D039E12E8344}"/>
              </a:ext>
            </a:extLst>
          </p:cNvPr>
          <p:cNvSpPr txBox="1"/>
          <p:nvPr/>
        </p:nvSpPr>
        <p:spPr>
          <a:xfrm>
            <a:off x="640080" y="832477"/>
            <a:ext cx="10948416" cy="353943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txBody>
          <a:bodyPr wrap="square">
            <a:spAutoFit/>
          </a:bodyPr>
          <a:lstStyle/>
          <a:p>
            <a:pPr algn="just">
              <a:tabLst>
                <a:tab pos="2243138" algn="l"/>
              </a:tabLst>
            </a:pPr>
            <a:r>
              <a:rPr lang="ru-RU" sz="17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Цель: </a:t>
            </a:r>
            <a:r>
              <a:rPr lang="ru-RU" sz="17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верификация результатов ПГТ-А в </a:t>
            </a:r>
            <a:r>
              <a:rPr lang="ru-RU" sz="17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ребиопсированной</a:t>
            </a:r>
            <a:r>
              <a:rPr lang="ru-RU" sz="17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ТЭ и в изолированных ТЭ И ВКМ.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18DA40-E3D0-99EF-E640-0387767D45B9}"/>
              </a:ext>
            </a:extLst>
          </p:cNvPr>
          <p:cNvSpPr txBox="1"/>
          <p:nvPr/>
        </p:nvSpPr>
        <p:spPr>
          <a:xfrm>
            <a:off x="633984" y="1181576"/>
            <a:ext cx="10948416" cy="61555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/>
            <a:r>
              <a:rPr lang="ru-RU" sz="17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Материалом для исследования послужила бластоциста, полученная от пары (возраст женщины – 34 года, мужчины – 40 лет), обратившейся в НИИ </a:t>
            </a:r>
            <a:r>
              <a:rPr lang="ru-RU" sz="17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АГиР</a:t>
            </a:r>
            <a:r>
              <a:rPr lang="ru-RU" sz="17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им. Д.О. Отта для </a:t>
            </a:r>
            <a:r>
              <a:rPr lang="ru-RU" sz="17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проведения ЭКО </a:t>
            </a:r>
            <a:r>
              <a:rPr lang="ru-RU" sz="17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с ПГТ-А.</a:t>
            </a:r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E510D6-2EAD-6C8A-0EAD-03E8C84AEF97}"/>
              </a:ext>
            </a:extLst>
          </p:cNvPr>
          <p:cNvSpPr txBox="1"/>
          <p:nvPr/>
        </p:nvSpPr>
        <p:spPr>
          <a:xfrm>
            <a:off x="0" y="1743782"/>
            <a:ext cx="1219200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800" b="1" dirty="0">
                <a:latin typeface="Arial" panose="020B0604020202020204" pitchFamily="34" charset="0"/>
                <a:cs typeface="Arial" panose="020B0604020202020204" pitchFamily="34" charset="0"/>
              </a:rPr>
              <a:t>Алгоритм и результаты исследования</a:t>
            </a:r>
            <a:endParaRPr lang="ru-RU" sz="3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172662-BAB8-D52F-DC05-A0A00797A25F}"/>
              </a:ext>
            </a:extLst>
          </p:cNvPr>
          <p:cNvSpPr txBox="1"/>
          <p:nvPr/>
        </p:nvSpPr>
        <p:spPr>
          <a:xfrm>
            <a:off x="3402528" y="4611592"/>
            <a:ext cx="1215834" cy="58477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Результат:</a:t>
            </a:r>
          </a:p>
          <a:p>
            <a:pPr algn="ctr"/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arr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Хр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x4</a:t>
            </a:r>
            <a:endParaRPr lang="ru-RU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9FF79C-5455-ACAA-32ED-E13E4BB14D5D}"/>
              </a:ext>
            </a:extLst>
          </p:cNvPr>
          <p:cNvSpPr txBox="1"/>
          <p:nvPr/>
        </p:nvSpPr>
        <p:spPr>
          <a:xfrm>
            <a:off x="10851597" y="2975419"/>
            <a:ext cx="1227332" cy="33855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arr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Хр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x4</a:t>
            </a:r>
            <a:endParaRPr lang="ru-RU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A02253-36A9-8273-CEB6-A633F3EE934C}"/>
              </a:ext>
            </a:extLst>
          </p:cNvPr>
          <p:cNvSpPr txBox="1"/>
          <p:nvPr/>
        </p:nvSpPr>
        <p:spPr>
          <a:xfrm>
            <a:off x="10852324" y="3939861"/>
            <a:ext cx="1231155" cy="58477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CEP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Хх4,</a:t>
            </a:r>
          </a:p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Xp22.3x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B1675F-293D-6AEA-8A1D-79D61C67843A}"/>
              </a:ext>
            </a:extLst>
          </p:cNvPr>
          <p:cNvSpPr txBox="1"/>
          <p:nvPr/>
        </p:nvSpPr>
        <p:spPr>
          <a:xfrm>
            <a:off x="10847772" y="4900987"/>
            <a:ext cx="1231155" cy="584775"/>
          </a:xfrm>
          <a:prstGeom prst="rect">
            <a:avLst/>
          </a:prstGeom>
          <a:noFill/>
          <a:ln w="317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CEP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Хх2,</a:t>
            </a:r>
          </a:p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Xp22.3x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F928D5-05CF-58D7-21CC-F60FB85CB499}"/>
              </a:ext>
            </a:extLst>
          </p:cNvPr>
          <p:cNvSpPr txBox="1"/>
          <p:nvPr/>
        </p:nvSpPr>
        <p:spPr>
          <a:xfrm>
            <a:off x="10692384" y="2292096"/>
            <a:ext cx="157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Результат  верификации:</a:t>
            </a: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A159CFFB-3767-0AAD-231F-523F9706A1F7}"/>
              </a:ext>
            </a:extLst>
          </p:cNvPr>
          <p:cNvCxnSpPr>
            <a:cxnSpLocks/>
          </p:cNvCxnSpPr>
          <p:nvPr/>
        </p:nvCxnSpPr>
        <p:spPr>
          <a:xfrm>
            <a:off x="10533888" y="3144696"/>
            <a:ext cx="329901" cy="0"/>
          </a:xfrm>
          <a:prstGeom prst="straightConnector1">
            <a:avLst/>
          </a:prstGeom>
          <a:ln w="444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1025522D-66A8-1A3C-F39A-1170402EE123}"/>
              </a:ext>
            </a:extLst>
          </p:cNvPr>
          <p:cNvCxnSpPr>
            <a:cxnSpLocks/>
          </p:cNvCxnSpPr>
          <p:nvPr/>
        </p:nvCxnSpPr>
        <p:spPr>
          <a:xfrm>
            <a:off x="10535743" y="4238533"/>
            <a:ext cx="329901" cy="0"/>
          </a:xfrm>
          <a:prstGeom prst="straightConnector1">
            <a:avLst/>
          </a:prstGeom>
          <a:ln w="444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22CBF50C-B31D-D524-4D57-163194F70468}"/>
              </a:ext>
            </a:extLst>
          </p:cNvPr>
          <p:cNvCxnSpPr>
            <a:cxnSpLocks/>
          </p:cNvCxnSpPr>
          <p:nvPr/>
        </p:nvCxnSpPr>
        <p:spPr>
          <a:xfrm>
            <a:off x="10537068" y="5209917"/>
            <a:ext cx="329901" cy="0"/>
          </a:xfrm>
          <a:prstGeom prst="straightConnector1">
            <a:avLst/>
          </a:prstGeom>
          <a:ln w="444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7316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Изображение выглядит как текст, снимок экрана, линия, Шрифт">
            <a:extLst>
              <a:ext uri="{FF2B5EF4-FFF2-40B4-BE49-F238E27FC236}">
                <a16:creationId xmlns:a16="http://schemas.microsoft.com/office/drawing/2014/main" id="{3B9077FD-2AEC-4DFA-040C-10C788A742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88" y="1892230"/>
            <a:ext cx="6072458" cy="205030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634"/>
            <a:ext cx="10515600" cy="1155232"/>
          </a:xfrm>
        </p:spPr>
        <p:txBody>
          <a:bodyPr>
            <a:normAutofit/>
          </a:bodyPr>
          <a:lstStyle/>
          <a:p>
            <a:pPr algn="ctr"/>
            <a:r>
              <a:rPr lang="ru-RU" sz="3800" b="1" dirty="0">
                <a:latin typeface="Arial" panose="020B0604020202020204" pitchFamily="34" charset="0"/>
                <a:cs typeface="Arial" panose="020B0604020202020204" pitchFamily="34" charset="0"/>
              </a:rPr>
              <a:t>Межтканевой хромосомный мозаицизм между клетками ТЭ и ВКМ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998511" y="2602782"/>
            <a:ext cx="11934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Ядра клеток ВКМ</a:t>
            </a: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CEP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Хх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2,</a:t>
            </a: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Xp22.3x2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Ядра клеток ТЭ</a:t>
            </a: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CEP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Хх4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Xp22.3x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7" name="Овал 6"/>
          <p:cNvSpPr/>
          <p:nvPr/>
        </p:nvSpPr>
        <p:spPr>
          <a:xfrm>
            <a:off x="6716900" y="1916772"/>
            <a:ext cx="216024" cy="22750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92964" y="184586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СЕР Х</a:t>
            </a:r>
          </a:p>
        </p:txBody>
      </p:sp>
      <p:cxnSp>
        <p:nvCxnSpPr>
          <p:cNvPr id="9" name="Прямая соединительная линия 8"/>
          <p:cNvCxnSpPr>
            <a:endCxn id="8" idx="1"/>
          </p:cNvCxnSpPr>
          <p:nvPr/>
        </p:nvCxnSpPr>
        <p:spPr>
          <a:xfrm>
            <a:off x="7004932" y="2030526"/>
            <a:ext cx="2880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8517100" y="1914403"/>
            <a:ext cx="216024" cy="227508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8877140" y="2020954"/>
            <a:ext cx="2880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310022" y="183628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Хр22.3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107" y="1132072"/>
            <a:ext cx="5785906" cy="646331"/>
          </a:xfrm>
          <a:prstGeom prst="rect">
            <a:avLst/>
          </a:prstGeom>
          <a:noFill/>
          <a:ln w="635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Результат ХМА 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ребиопсированной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ТЭ: </a:t>
            </a:r>
          </a:p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arr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Хр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x4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736DE002-9DAB-0D2E-B3A8-0F8F7595DEF5}"/>
              </a:ext>
            </a:extLst>
          </p:cNvPr>
          <p:cNvCxnSpPr>
            <a:cxnSpLocks/>
          </p:cNvCxnSpPr>
          <p:nvPr/>
        </p:nvCxnSpPr>
        <p:spPr>
          <a:xfrm flipH="1">
            <a:off x="5514954" y="1923267"/>
            <a:ext cx="321550" cy="763663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3F7CBCE-16E8-AB4C-70D3-5B7715D939ED}"/>
              </a:ext>
            </a:extLst>
          </p:cNvPr>
          <p:cNvSpPr txBox="1"/>
          <p:nvPr/>
        </p:nvSpPr>
        <p:spPr>
          <a:xfrm>
            <a:off x="6056293" y="1276037"/>
            <a:ext cx="6026523" cy="369332"/>
          </a:xfrm>
          <a:prstGeom prst="rect">
            <a:avLst/>
          </a:prstGeom>
          <a:noFill/>
          <a:ln w="635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Результат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FISH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ядрах изолированных ВКМ и ТЭ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A44E64F-5463-DBB7-1932-6245B0A1CB83}"/>
              </a:ext>
            </a:extLst>
          </p:cNvPr>
          <p:cNvSpPr txBox="1"/>
          <p:nvPr/>
        </p:nvSpPr>
        <p:spPr>
          <a:xfrm>
            <a:off x="194023" y="4242170"/>
            <a:ext cx="5700315" cy="2255489"/>
          </a:xfrm>
          <a:prstGeom prst="rect">
            <a:avLst/>
          </a:prstGeom>
          <a:solidFill>
            <a:srgbClr val="FFFF00">
              <a:alpha val="50000"/>
            </a:srgbClr>
          </a:solidFill>
          <a:ln w="635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В клетках изолированной ТЭ выявлена тетрасомия по короткому плечу хромосомы Х.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В </a:t>
            </a:r>
            <a:r>
              <a:rPr lang="ru-RU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клетках изолированной ВКМ хромосомный дисбаланс по коротким плечам хромосомы Х отсутствовал.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Полученные результаты свидетельствуют об </a:t>
            </a:r>
            <a:r>
              <a:rPr lang="ru-RU" sz="1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истинном межтканевом </a:t>
            </a:r>
            <a:r>
              <a:rPr lang="ru-RU" sz="16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мозаицизме</a:t>
            </a:r>
            <a:r>
              <a:rPr lang="ru-RU" sz="1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по структурной перестройке хромосомы Х.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7FCF2FA-190C-EECA-2976-81CCC858F774}"/>
              </a:ext>
            </a:extLst>
          </p:cNvPr>
          <p:cNvSpPr/>
          <p:nvPr/>
        </p:nvSpPr>
        <p:spPr>
          <a:xfrm>
            <a:off x="6033408" y="1141596"/>
            <a:ext cx="6024894" cy="637285"/>
          </a:xfrm>
          <a:prstGeom prst="rect">
            <a:avLst/>
          </a:prstGeom>
          <a:noFill/>
          <a:ln w="635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EAAC456-8B6A-6ED8-3052-AD65E58FB5DC}"/>
              </a:ext>
            </a:extLst>
          </p:cNvPr>
          <p:cNvSpPr/>
          <p:nvPr/>
        </p:nvSpPr>
        <p:spPr>
          <a:xfrm>
            <a:off x="133698" y="1140088"/>
            <a:ext cx="5785906" cy="646331"/>
          </a:xfrm>
          <a:prstGeom prst="rect">
            <a:avLst/>
          </a:prstGeom>
          <a:noFill/>
          <a:ln w="635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 descr="Изображение выглядит как Красочность, снимок экрана, Вселенная, пространство">
            <a:extLst>
              <a:ext uri="{FF2B5EF4-FFF2-40B4-BE49-F238E27FC236}">
                <a16:creationId xmlns:a16="http://schemas.microsoft.com/office/drawing/2014/main" id="{8F509A2D-7982-0E3E-E2EF-6A5DEC25CD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732" y="2242264"/>
            <a:ext cx="4876779" cy="4445032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0F90DFF-9205-9A22-2AA7-78254150A12F}"/>
              </a:ext>
            </a:extLst>
          </p:cNvPr>
          <p:cNvSpPr/>
          <p:nvPr/>
        </p:nvSpPr>
        <p:spPr>
          <a:xfrm>
            <a:off x="6096000" y="2242264"/>
            <a:ext cx="6096000" cy="20880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0FE9606-57CE-D576-6FA1-C7F04EE72502}"/>
              </a:ext>
            </a:extLst>
          </p:cNvPr>
          <p:cNvSpPr/>
          <p:nvPr/>
        </p:nvSpPr>
        <p:spPr>
          <a:xfrm>
            <a:off x="6089904" y="4381959"/>
            <a:ext cx="6096000" cy="22746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041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3A2D04-35E7-4BE3-BD22-2BCDDE0C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36"/>
            <a:ext cx="10515600" cy="1107996"/>
          </a:xfrm>
        </p:spPr>
        <p:txBody>
          <a:bodyPr>
            <a:normAutofit/>
          </a:bodyPr>
          <a:lstStyle/>
          <a:p>
            <a:pPr algn="ctr"/>
            <a:r>
              <a:rPr lang="ru-RU" sz="3800" b="1" dirty="0">
                <a:latin typeface="Arial" panose="020B0604020202020204" pitchFamily="34" charset="0"/>
                <a:cs typeface="Arial" panose="020B0604020202020204" pitchFamily="34" charset="0"/>
              </a:rPr>
              <a:t>Заключение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30098A-1C2C-46D3-ADDD-459D90A62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8504"/>
            <a:ext cx="10348356" cy="5051662"/>
          </a:xfrm>
        </p:spPr>
        <p:txBody>
          <a:bodyPr>
            <a:noAutofit/>
          </a:bodyPr>
          <a:lstStyle/>
          <a:p>
            <a:pPr marL="571500" indent="-342900" algn="just">
              <a:lnSpc>
                <a:spcPct val="115000"/>
              </a:lnSpc>
              <a:spcAft>
                <a:spcPts val="800"/>
              </a:spcAft>
            </a:pPr>
            <a:r>
              <a:rPr lang="ru-RU" sz="24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Подтверждён редкий случай истинного межтканевого хромосомного мозаицизма по структурной перестройке хромосомы Х в компартментах бластоцисты.</a:t>
            </a:r>
          </a:p>
          <a:p>
            <a:pPr marL="531813"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ru-RU" sz="24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531813"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ru-RU" sz="24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571500" indent="-342900" algn="just">
              <a:lnSpc>
                <a:spcPct val="115000"/>
              </a:lnSpc>
              <a:spcAft>
                <a:spcPts val="800"/>
              </a:spcAft>
            </a:pPr>
            <a:endParaRPr lang="en-US" sz="24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571500" indent="-342900" algn="just">
              <a:lnSpc>
                <a:spcPct val="115000"/>
              </a:lnSpc>
              <a:spcAft>
                <a:spcPts val="800"/>
              </a:spcAft>
            </a:pPr>
            <a:r>
              <a:rPr lang="ru-RU" sz="24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Верификация результатов ПГТ-А в рамках научных исследований целесообразна и оправдана, т.к. позволяет достоверно выявлять и оценивать частоту случаев хромосомного мозаицизма.</a:t>
            </a:r>
          </a:p>
          <a:p>
            <a:pPr marL="571500" indent="-342900" algn="just">
              <a:lnSpc>
                <a:spcPct val="115000"/>
              </a:lnSpc>
              <a:spcAft>
                <a:spcPts val="800"/>
              </a:spcAft>
            </a:pPr>
            <a:endParaRPr lang="ru-RU" sz="24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AC2A4A4-4A74-453D-8354-1DB2CB6E9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39D5-93C3-4D28-9D64-891D813FBB59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6" name="Рисунок 5" descr="Изображение выглядит как Красочность, круг&#10;&#10;Автоматически созданное описание">
            <a:extLst>
              <a:ext uri="{FF2B5EF4-FFF2-40B4-BE49-F238E27FC236}">
                <a16:creationId xmlns:a16="http://schemas.microsoft.com/office/drawing/2014/main" id="{8836CBEF-68CC-366B-EA17-D9207DC70B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006" y="2557769"/>
            <a:ext cx="1524000" cy="14097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14B57EF-4369-B33D-3070-DF7D058AFC4D}"/>
              </a:ext>
            </a:extLst>
          </p:cNvPr>
          <p:cNvSpPr txBox="1"/>
          <p:nvPr/>
        </p:nvSpPr>
        <p:spPr>
          <a:xfrm>
            <a:off x="2651194" y="2698340"/>
            <a:ext cx="90518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ТЭ: 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CEP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Хх4, 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Xp22.3x4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→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предполагаемый кариотип: 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47,XX,+idic(X)(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q11.2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ru-RU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ВКМ: </a:t>
            </a:r>
            <a:r>
              <a:rPr lang="en-US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CEP</a:t>
            </a:r>
            <a:r>
              <a:rPr lang="ru-RU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Хх2, </a:t>
            </a:r>
            <a:r>
              <a:rPr lang="en-US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Xp22.3x2</a:t>
            </a:r>
            <a:r>
              <a:rPr lang="ru-RU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предполагаемый кариотип: </a:t>
            </a:r>
            <a:r>
              <a:rPr lang="ru-RU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r>
              <a:rPr lang="en-US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,XX</a:t>
            </a:r>
          </a:p>
        </p:txBody>
      </p:sp>
    </p:spTree>
    <p:extLst>
      <p:ext uri="{BB962C8B-B14F-4D97-AF65-F5344CB8AC3E}">
        <p14:creationId xmlns:p14="http://schemas.microsoft.com/office/powerpoint/2010/main" val="3801152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1712</TotalTime>
  <Words>591</Words>
  <Application>Microsoft Office PowerPoint</Application>
  <PresentationFormat>Широкоэкранный</PresentationFormat>
  <Paragraphs>63</Paragraphs>
  <Slides>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Тема Office</vt:lpstr>
      <vt:lpstr>Межтканевой хромосомный мозаицизм в компартментах бластоцисты человека:  проблема интерпретации результатов  преимплантационного генетического тестирования   Тихонов А.В., Ефимова О.А., Малышева О.В., Комарова Е.М., Тапильская Н.И., Пендина А.А.  НИИ акушерства, гинекологии и репродуктологии им. Д.О.Отта   tixonov5790@gmail.com  </vt:lpstr>
      <vt:lpstr>Предимплантационное генетическое тестирование анеуплоидий (ПГТ-А)</vt:lpstr>
      <vt:lpstr>Презентация PowerPoint</vt:lpstr>
      <vt:lpstr>Межтканевой хромосомный мозаицизм между клетками ТЭ и ВКМ</vt:lpstr>
      <vt:lpstr>Заключение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«Отражает ли результат ПГТ истинную хромосомную конституцию бластоцисты?»   к.б.н. Тихонов А.В., к.б.н.  Ефимова О.А., к.б.н. Мекина И.Д., к.б.н. Комарова Е.М., Крапивин М.И., к.б.н. Пендина А.А.</dc:title>
  <dc:creator>Андрей Тихонов</dc:creator>
  <cp:lastModifiedBy>Андрей</cp:lastModifiedBy>
  <cp:revision>382</cp:revision>
  <dcterms:created xsi:type="dcterms:W3CDTF">2023-05-24T19:00:10Z</dcterms:created>
  <dcterms:modified xsi:type="dcterms:W3CDTF">2025-04-25T08:55:59Z</dcterms:modified>
</cp:coreProperties>
</file>